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7"/>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1194" r:id="rId295"/>
    <p:sldId id="989" r:id="rId296"/>
    <p:sldId id="987" r:id="rId297"/>
    <p:sldId id="623" r:id="rId298"/>
    <p:sldId id="1035" r:id="rId299"/>
    <p:sldId id="1196" r:id="rId300"/>
    <p:sldId id="990" r:id="rId301"/>
    <p:sldId id="991" r:id="rId302"/>
    <p:sldId id="627" r:id="rId303"/>
    <p:sldId id="628" r:id="rId304"/>
    <p:sldId id="1036" r:id="rId305"/>
    <p:sldId id="626" r:id="rId306"/>
    <p:sldId id="992" r:id="rId307"/>
    <p:sldId id="1037" r:id="rId308"/>
    <p:sldId id="629" r:id="rId309"/>
    <p:sldId id="509" r:id="rId310"/>
    <p:sldId id="1038" r:id="rId311"/>
    <p:sldId id="630" r:id="rId312"/>
    <p:sldId id="1039" r:id="rId313"/>
    <p:sldId id="1082" r:id="rId314"/>
    <p:sldId id="1197" r:id="rId315"/>
    <p:sldId id="818" r:id="rId316"/>
    <p:sldId id="1199" r:id="rId317"/>
    <p:sldId id="1081" r:id="rId318"/>
    <p:sldId id="631" r:id="rId319"/>
    <p:sldId id="993" r:id="rId320"/>
    <p:sldId id="1083" r:id="rId321"/>
    <p:sldId id="1198" r:id="rId322"/>
    <p:sldId id="913" r:id="rId323"/>
    <p:sldId id="1200" r:id="rId324"/>
    <p:sldId id="1085" r:id="rId325"/>
    <p:sldId id="1201" r:id="rId326"/>
    <p:sldId id="994" r:id="rId327"/>
    <p:sldId id="1084" r:id="rId328"/>
    <p:sldId id="751" r:id="rId329"/>
    <p:sldId id="352" r:id="rId330"/>
    <p:sldId id="633" r:id="rId331"/>
    <p:sldId id="995" r:id="rId332"/>
    <p:sldId id="996" r:id="rId333"/>
    <p:sldId id="1160" r:id="rId334"/>
    <p:sldId id="1161" r:id="rId335"/>
    <p:sldId id="1162"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285" r:id="rId372"/>
    <p:sldId id="286" r:id="rId373"/>
    <p:sldId id="289" r:id="rId374"/>
    <p:sldId id="290" r:id="rId375"/>
    <p:sldId id="291" r:id="rId376"/>
    <p:sldId id="829" r:id="rId377"/>
    <p:sldId id="830" r:id="rId378"/>
    <p:sldId id="683" r:id="rId379"/>
    <p:sldId id="684" r:id="rId380"/>
    <p:sldId id="682" r:id="rId381"/>
    <p:sldId id="860" r:id="rId382"/>
    <p:sldId id="671" r:id="rId383"/>
    <p:sldId id="672" r:id="rId384"/>
    <p:sldId id="673" r:id="rId385"/>
    <p:sldId id="674" r:id="rId386"/>
    <p:sldId id="360" r:id="rId387"/>
    <p:sldId id="801" r:id="rId388"/>
    <p:sldId id="1148" r:id="rId389"/>
    <p:sldId id="1149" r:id="rId390"/>
    <p:sldId id="851" r:id="rId391"/>
    <p:sldId id="331" r:id="rId392"/>
    <p:sldId id="1205" r:id="rId393"/>
    <p:sldId id="914" r:id="rId394"/>
    <p:sldId id="852" r:id="rId395"/>
    <p:sldId id="1155" r:id="rId396"/>
    <p:sldId id="1156" r:id="rId397"/>
    <p:sldId id="1206" r:id="rId398"/>
    <p:sldId id="1159" r:id="rId399"/>
    <p:sldId id="686" r:id="rId400"/>
    <p:sldId id="685" r:id="rId401"/>
    <p:sldId id="1202" r:id="rId402"/>
    <p:sldId id="302" r:id="rId403"/>
    <p:sldId id="303" r:id="rId404"/>
    <p:sldId id="1130" r:id="rId405"/>
    <p:sldId id="1203" r:id="rId406"/>
    <p:sldId id="305" r:id="rId407"/>
    <p:sldId id="306" r:id="rId408"/>
    <p:sldId id="308" r:id="rId409"/>
    <p:sldId id="1131" r:id="rId410"/>
    <p:sldId id="1132" r:id="rId411"/>
    <p:sldId id="1133" r:id="rId412"/>
    <p:sldId id="313" r:id="rId413"/>
    <p:sldId id="1204" r:id="rId414"/>
    <p:sldId id="1134" r:id="rId415"/>
    <p:sldId id="1135" r:id="rId416"/>
    <p:sldId id="1136" r:id="rId417"/>
    <p:sldId id="1137" r:id="rId418"/>
    <p:sldId id="1138" r:id="rId419"/>
    <p:sldId id="1139" r:id="rId420"/>
    <p:sldId id="1140" r:id="rId421"/>
    <p:sldId id="1078" r:id="rId422"/>
    <p:sldId id="1141" r:id="rId423"/>
    <p:sldId id="1142" r:id="rId424"/>
    <p:sldId id="1143" r:id="rId425"/>
    <p:sldId id="1144" r:id="rId426"/>
    <p:sldId id="1145" r:id="rId427"/>
    <p:sldId id="1146" r:id="rId428"/>
    <p:sldId id="1147" r:id="rId429"/>
    <p:sldId id="1061" r:id="rId430"/>
    <p:sldId id="1062" r:id="rId431"/>
    <p:sldId id="1063" r:id="rId432"/>
    <p:sldId id="1170" r:id="rId433"/>
    <p:sldId id="1064" r:id="rId434"/>
    <p:sldId id="1065" r:id="rId435"/>
    <p:sldId id="342" r:id="rId436"/>
    <p:sldId id="1067" r:id="rId437"/>
    <p:sldId id="1068" r:id="rId438"/>
    <p:sldId id="727" r:id="rId439"/>
    <p:sldId id="728" r:id="rId440"/>
    <p:sldId id="781" r:id="rId441"/>
    <p:sldId id="1007" r:id="rId442"/>
    <p:sldId id="730" r:id="rId443"/>
    <p:sldId id="1157" r:id="rId444"/>
    <p:sldId id="1158" r:id="rId445"/>
    <p:sldId id="775" r:id="rId446"/>
    <p:sldId id="734" r:id="rId447"/>
    <p:sldId id="735" r:id="rId448"/>
    <p:sldId id="738" r:id="rId449"/>
    <p:sldId id="774" r:id="rId450"/>
    <p:sldId id="737" r:id="rId451"/>
    <p:sldId id="740" r:id="rId452"/>
    <p:sldId id="968" r:id="rId453"/>
    <p:sldId id="969" r:id="rId454"/>
    <p:sldId id="1045" r:id="rId455"/>
    <p:sldId id="986" r:id="rId456"/>
    <p:sldId id="427" r:id="rId457"/>
    <p:sldId id="688" r:id="rId458"/>
    <p:sldId id="689" r:id="rId459"/>
    <p:sldId id="731" r:id="rId460"/>
    <p:sldId id="732" r:id="rId461"/>
    <p:sldId id="758" r:id="rId462"/>
    <p:sldId id="759" r:id="rId463"/>
    <p:sldId id="916" r:id="rId464"/>
    <p:sldId id="917" r:id="rId465"/>
    <p:sldId id="840" r:id="rId466"/>
    <p:sldId id="841" r:id="rId467"/>
    <p:sldId id="939" r:id="rId468"/>
    <p:sldId id="766" r:id="rId469"/>
    <p:sldId id="767" r:id="rId470"/>
    <p:sldId id="776" r:id="rId471"/>
    <p:sldId id="752" r:id="rId472"/>
    <p:sldId id="753" r:id="rId473"/>
    <p:sldId id="764" r:id="rId474"/>
    <p:sldId id="765" r:id="rId475"/>
    <p:sldId id="874" r:id="rId476"/>
    <p:sldId id="946" r:id="rId477"/>
    <p:sldId id="777" r:id="rId478"/>
    <p:sldId id="762" r:id="rId479"/>
    <p:sldId id="763" r:id="rId480"/>
    <p:sldId id="769" r:id="rId481"/>
    <p:sldId id="770" r:id="rId482"/>
    <p:sldId id="873" r:id="rId483"/>
    <p:sldId id="875" r:id="rId484"/>
    <p:sldId id="1069" r:id="rId485"/>
    <p:sldId id="943" r:id="rId486"/>
    <p:sldId id="755" r:id="rId487"/>
    <p:sldId id="754" r:id="rId488"/>
    <p:sldId id="760" r:id="rId489"/>
    <p:sldId id="952" r:id="rId490"/>
    <p:sldId id="768" r:id="rId491"/>
    <p:sldId id="761" r:id="rId492"/>
    <p:sldId id="861" r:id="rId493"/>
    <p:sldId id="862" r:id="rId494"/>
    <p:sldId id="756" r:id="rId495"/>
    <p:sldId id="771" r:id="rId496"/>
    <p:sldId id="876" r:id="rId497"/>
    <p:sldId id="877" r:id="rId498"/>
    <p:sldId id="778" r:id="rId499"/>
    <p:sldId id="779" r:id="rId500"/>
    <p:sldId id="834" r:id="rId501"/>
    <p:sldId id="780" r:id="rId502"/>
    <p:sldId id="833" r:id="rId503"/>
    <p:sldId id="783" r:id="rId504"/>
    <p:sldId id="880" r:id="rId505"/>
    <p:sldId id="881" r:id="rId506"/>
    <p:sldId id="879" r:id="rId507"/>
    <p:sldId id="866" r:id="rId508"/>
    <p:sldId id="878" r:id="rId509"/>
    <p:sldId id="867" r:id="rId510"/>
    <p:sldId id="868" r:id="rId511"/>
    <p:sldId id="870" r:id="rId512"/>
    <p:sldId id="871" r:id="rId513"/>
    <p:sldId id="869" r:id="rId514"/>
    <p:sldId id="1033" r:id="rId515"/>
    <p:sldId id="1021" r:id="rId516"/>
    <p:sldId id="1022" r:id="rId517"/>
    <p:sldId id="1023" r:id="rId518"/>
    <p:sldId id="1024" r:id="rId519"/>
    <p:sldId id="1025" r:id="rId520"/>
    <p:sldId id="1027" r:id="rId521"/>
    <p:sldId id="1028" r:id="rId522"/>
    <p:sldId id="1029" r:id="rId523"/>
    <p:sldId id="1030" r:id="rId524"/>
    <p:sldId id="1032" r:id="rId525"/>
    <p:sldId id="1031" r:id="rId526"/>
    <p:sldId id="885" r:id="rId527"/>
    <p:sldId id="1074" r:id="rId528"/>
    <p:sldId id="976" r:id="rId529"/>
    <p:sldId id="933" r:id="rId530"/>
    <p:sldId id="954" r:id="rId531"/>
    <p:sldId id="788" r:id="rId532"/>
    <p:sldId id="988" r:id="rId533"/>
    <p:sldId id="1026" r:id="rId534"/>
    <p:sldId id="1106" r:id="rId535"/>
    <p:sldId id="858" r:id="rId5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ableStyles" Target="tableStyles.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image" Target="../media/image151.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400110"/>
          </a:xfrm>
          <a:prstGeom prst="rect">
            <a:avLst/>
          </a:prstGeom>
          <a:noFill/>
        </p:spPr>
        <p:txBody>
          <a:bodyPr wrap="square">
            <a:spAutoFit/>
          </a:bodyPr>
          <a:lstStyle/>
          <a:p>
            <a:r>
              <a:rPr lang="en-IN" sz="2000" dirty="0">
                <a:latin typeface="Segoe UI Light" panose="020B0502040204020203" pitchFamily="34"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435494"/>
            <a:ext cx="11377264" cy="70788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251226" y="3276600"/>
            <a:ext cx="11305255"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In the select list of a query, a quoted column alias can be specified using </a:t>
            </a:r>
            <a:r>
              <a:rPr lang="en-IN" sz="2000" b="1" i="1" dirty="0">
                <a:latin typeface="Palatino Linotype" panose="02040502050505030304" pitchFamily="18" charset="0"/>
                <a:cs typeface="Segoe UI Light" panose="020B0502040204020203" pitchFamily="34" charset="0"/>
              </a:rPr>
              <a:t>identifier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or </a:t>
            </a:r>
            <a:r>
              <a:rPr lang="en-IN" sz="2000" b="1" i="1" dirty="0">
                <a:latin typeface="Palatino Linotype" panose="02040502050505030304" pitchFamily="18" charset="0"/>
                <a:cs typeface="Segoe UI Light" panose="020B0502040204020203" pitchFamily="34" charset="0"/>
              </a:rPr>
              <a:t>string quoting </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or</a:t>
            </a:r>
            <a:r>
              <a:rPr lang="en-IN" sz="2000" b="1" dirty="0">
                <a:latin typeface="Palatino Linotype" panose="02040502050505030304" pitchFamily="18" charset="0"/>
                <a:cs typeface="Segoe UI Light" panose="020B0502040204020203" pitchFamily="34" charset="0"/>
              </a:rPr>
              <a:t> " )</a:t>
            </a:r>
            <a:r>
              <a:rPr lang="en-IN" sz="2000" dirty="0">
                <a:latin typeface="Palatino Linotype" panose="02040502050505030304" pitchFamily="18"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03184"/>
            <a:ext cx="11665296"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MySQL</a:t>
            </a:r>
            <a:r>
              <a:rPr lang="en-IN" b="1" dirty="0">
                <a:latin typeface="Palatino Linotype" panose="02040502050505030304" pitchFamily="18" charset="0"/>
                <a:cs typeface="Arial" panose="020B0604020202020204" pitchFamily="34" charset="0"/>
              </a:rPr>
              <a:t> HAVING clause</a:t>
            </a:r>
            <a:r>
              <a:rPr lang="en-IN" dirty="0">
                <a:latin typeface="Palatino Linotype" panose="02040502050505030304" pitchFamily="18" charset="0"/>
                <a:cs typeface="Arial" panose="020B0604020202020204" pitchFamily="34" charset="0"/>
              </a:rPr>
              <a:t> is used in the SELECT statement to specify filter conditions for a group of rows. </a:t>
            </a:r>
            <a:r>
              <a:rPr lang="en-IN" b="1" dirty="0">
                <a:latin typeface="Palatino Linotype" panose="02040502050505030304" pitchFamily="18" charset="0"/>
                <a:cs typeface="Arial" panose="020B0604020202020204" pitchFamily="34" charset="0"/>
              </a:rPr>
              <a:t>HAVING clause</a:t>
            </a:r>
            <a:r>
              <a:rPr lang="en-IN"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Palatino Linotype" panose="02040502050505030304" pitchFamily="18" charset="0"/>
              <a:cs typeface="Arial" panose="020B0604020202020204" pitchFamily="34" charset="0"/>
            </a:endParaRPr>
          </a:p>
        </p:txBody>
      </p:sp>
      <p:sp>
        <p:nvSpPr>
          <p:cNvPr id="3" name="Rectangle 2"/>
          <p:cNvSpPr/>
          <p:nvPr/>
        </p:nvSpPr>
        <p:spPr>
          <a:xfrm>
            <a:off x="335360" y="2099847"/>
            <a:ext cx="11665296" cy="369332"/>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335360" y="2972699"/>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6652399" cy="400110"/>
          </a:xfrm>
          <a:prstGeom prst="rect">
            <a:avLst/>
          </a:prstGeom>
        </p:spPr>
        <p:txBody>
          <a:bodyPr wrap="none">
            <a:spAutoFit/>
          </a:bodyPr>
          <a:lstStyle/>
          <a:p>
            <a:r>
              <a:rPr lang="en-US" sz="2000" dirty="0">
                <a:solidFill>
                  <a:srgbClr val="222222"/>
                </a:solidFill>
                <a:latin typeface="Segoe UI Light" panose="020B0502040204020203" pitchFamily="34" charset="0"/>
                <a:cs typeface="Segoe UI Light" panose="020B0502040204020203" pitchFamily="34" charset="0"/>
              </a:rPr>
              <a:t>A subquery is a SELECT statement within another statement.</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1026" name="Picture 2"/>
          <p:cNvPicPr>
            <a:picLocks noChangeAspect="1" noChangeArrowheads="1"/>
          </p:cNvPicPr>
          <p:nvPr/>
        </p:nvPicPr>
        <p:blipFill>
          <a:blip r:embed="rId2"/>
          <a:srcRect/>
          <a:stretch>
            <a:fillRect/>
          </a:stretch>
        </p:blipFill>
        <p:spPr bwMode="auto">
          <a:xfrm>
            <a:off x="692526" y="1734979"/>
            <a:ext cx="10806948" cy="461160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23259" y="1950511"/>
            <a:ext cx="5450838"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449552" y="4204491"/>
            <a:ext cx="5218448" cy="2689099"/>
          </a:xfrm>
          <a:prstGeom prst="rect">
            <a:avLst/>
          </a:prstGeom>
        </p:spPr>
      </p:pic>
    </p:spTree>
    <p:extLst>
      <p:ext uri="{BB962C8B-B14F-4D97-AF65-F5344CB8AC3E}">
        <p14:creationId xmlns:p14="http://schemas.microsoft.com/office/powerpoint/2010/main" val="3099948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127226" y="2531530"/>
            <a:ext cx="5760639" cy="4135639"/>
          </a:xfrm>
          <a:prstGeom prst="rect">
            <a:avLst/>
          </a:prstGeom>
        </p:spPr>
      </p:pic>
      <p:pic>
        <p:nvPicPr>
          <p:cNvPr id="14" name="Picture 13"/>
          <p:cNvPicPr>
            <a:picLocks noChangeAspect="1"/>
          </p:cNvPicPr>
          <p:nvPr/>
        </p:nvPicPr>
        <p:blipFill>
          <a:blip r:embed="rId3" cstate="print"/>
          <a:stretch>
            <a:fillRect/>
          </a:stretch>
        </p:blipFill>
        <p:spPr>
          <a:xfrm>
            <a:off x="6168008" y="2563489"/>
            <a:ext cx="5760639" cy="41662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4"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628800"/>
            <a:ext cx="11449272" cy="4824540"/>
          </a:xfrm>
          <a:prstGeom prst="rect">
            <a:avLst/>
          </a:prstGeom>
        </p:spPr>
      </p:pic>
      <p:sp>
        <p:nvSpPr>
          <p:cNvPr id="5" name="Rectangle 4">
            <a:extLst>
              <a:ext uri="{FF2B5EF4-FFF2-40B4-BE49-F238E27FC236}">
                <a16:creationId xmlns:a16="http://schemas.microsoft.com/office/drawing/2014/main" id="{FAE17E6E-7780-424A-96A8-AE9802A33FA2}"/>
              </a:ext>
            </a:extLst>
          </p:cNvPr>
          <p:cNvSpPr/>
          <p:nvPr/>
        </p:nvSpPr>
        <p:spPr>
          <a:xfrm>
            <a:off x="4756314" y="1628800"/>
            <a:ext cx="1656184" cy="48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93916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31611FD8-4903-44C9-9141-992330F7C33F}"/>
              </a:ext>
            </a:extLst>
          </p:cNvPr>
          <p:cNvSpPr/>
          <p:nvPr/>
        </p:nvSpPr>
        <p:spPr>
          <a:xfrm>
            <a:off x="3749624" y="2675949"/>
            <a:ext cx="1178313" cy="300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49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7244854" y="3377206"/>
            <a:ext cx="3600000" cy="348079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212016" y="291565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780928"/>
            <a:ext cx="11146566" cy="3745811"/>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7752184" y="5765660"/>
            <a:ext cx="3744416" cy="87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7752184" y="3714153"/>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7752184" y="2836486"/>
            <a:ext cx="3744416" cy="261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714356"/>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80960" y="1711100"/>
            <a:ext cx="11501518"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626273" y="2777744"/>
            <a:ext cx="10939454" cy="37476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7373146" cy="1654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30767"/>
            <a:ext cx="7373146" cy="18903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80108" y="3139400"/>
            <a:ext cx="8208911" cy="261610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latin typeface="Arial" panose="020B0604020202020204" pitchFamily="34" charset="0"/>
                <a:ea typeface="Times New Roman" panose="02020603050405020304" pitchFamily="18" charset="0"/>
                <a:cs typeface="Arial" panose="020B0604020202020204" pitchFamily="34" charset="0"/>
              </a:rPr>
              <a:t>empl</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407368" y="1217201"/>
            <a:ext cx="511256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49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407368" y="1288500"/>
            <a:ext cx="5832648"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posts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postID </a:t>
            </a:r>
            <a:r>
              <a:rPr lang="en-IN" dirty="0">
                <a:solidFill>
                  <a:srgbClr val="834689"/>
                </a:solidFill>
                <a:latin typeface="Arial" panose="020B0604020202020204" pitchFamily="34" charset="0"/>
                <a:cs typeface="Arial" panose="020B0604020202020204" pitchFamily="34" charset="0"/>
              </a:rPr>
              <a:t>INT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postTitle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postDate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412709" y="3402866"/>
            <a:ext cx="6096000" cy="1754326"/>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latin typeface="Arial" panose="020B0604020202020204" pitchFamily="34" charset="0"/>
                <a:cs typeface="Arial" panose="020B0604020202020204" pitchFamily="34" charset="0"/>
              </a:rPr>
              <a:t> </a:t>
            </a:r>
            <a:r>
              <a:rPr lang="en-IN" b="1" dirty="0">
                <a:solidFill>
                  <a:srgbClr val="C0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accent5">
                    <a:lumMod val="50000"/>
                  </a:schemeClr>
                </a:solidFill>
                <a:latin typeface="Arial" panose="020B0604020202020204" pitchFamily="34" charset="0"/>
                <a:cs typeface="Arial" panose="020B0604020202020204" pitchFamily="34" charset="0"/>
              </a:rPr>
              <a:t>NOW()</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deleted </a:t>
            </a:r>
            <a:r>
              <a:rPr lang="en-IN" dirty="0">
                <a:solidFill>
                  <a:srgbClr val="834689"/>
                </a:solidFill>
                <a:latin typeface="Arial" panose="020B0604020202020204" pitchFamily="34" charset="0"/>
                <a:cs typeface="Arial" panose="020B0604020202020204" pitchFamily="34" charset="0"/>
              </a:rPr>
              <a:t>INT</a:t>
            </a:r>
          </a:p>
          <a:p>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168350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9328202" cy="2585323"/>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product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productCode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productVendor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productDescription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quantityInStock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buyPrice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stockValue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quantityInStock * buyPrice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Tree>
    <p:extLst>
      <p:ext uri="{BB962C8B-B14F-4D97-AF65-F5344CB8AC3E}">
        <p14:creationId xmlns:p14="http://schemas.microsoft.com/office/powerpoint/2010/main" val="24772946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8496944" cy="2308324"/>
          </a:xfrm>
          <a:prstGeom prst="rect">
            <a:avLst/>
          </a:prstGeom>
          <a:noFill/>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account ( </a:t>
            </a:r>
          </a:p>
          <a:p>
            <a:r>
              <a:rPr lang="en-IN" dirty="0">
                <a:latin typeface="Arial" panose="020B0604020202020204" pitchFamily="34" charset="0"/>
                <a:cs typeface="Arial" panose="020B0604020202020204" pitchFamily="34" charset="0"/>
              </a:rPr>
              <a:t>   accountNumber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ZEROFILL 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openingBalance </a:t>
            </a:r>
            <a:r>
              <a:rPr lang="en-IN" dirty="0">
                <a:solidFill>
                  <a:srgbClr val="834689"/>
                </a:solidFill>
                <a:latin typeface="Arial" panose="020B0604020202020204" pitchFamily="34" charset="0"/>
                <a:cs typeface="Arial" panose="020B0604020202020204" pitchFamily="34" charset="0"/>
              </a:rPr>
              <a:t>FLOAT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accountName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a:t>
            </a:r>
          </a:p>
          <a:p>
            <a:r>
              <a:rPr lang="en-IN" dirty="0">
                <a:latin typeface="Arial" panose="020B0604020202020204" pitchFamily="34" charset="0"/>
                <a:cs typeface="Arial" panose="020B0604020202020204" pitchFamily="34" charset="0"/>
              </a:rPr>
              <a:t>   custonerID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openingDate </a:t>
            </a:r>
            <a:r>
              <a:rPr lang="en-IN" dirty="0">
                <a:solidFill>
                  <a:srgbClr val="834689"/>
                </a:solidFill>
                <a:latin typeface="Arial" panose="020B0604020202020204" pitchFamily="34" charset="0"/>
                <a:cs typeface="Arial" panose="020B0604020202020204" pitchFamily="34" charset="0"/>
              </a:rPr>
              <a:t>DATE</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50640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923330"/>
          </a:xfrm>
          <a:prstGeom prst="rect">
            <a:avLst/>
          </a:prstGeom>
        </p:spPr>
        <p:txBody>
          <a:bodyPr wrap="square">
            <a:spAutoFit/>
          </a:bodyPr>
          <a:lstStyle/>
          <a:p>
            <a:r>
              <a:rPr lang="en-US" dirty="0">
                <a:latin typeface="Palatino Linotype"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purchase_orders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po_number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latin typeface="Arial" panose="020B0604020202020204" pitchFamily="34" charset="0"/>
                <a:cs typeface="Arial" panose="020B0604020202020204" pitchFamily="34" charset="0"/>
              </a:rPr>
              <a:t>   po_status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NOT NULL,</a:t>
            </a:r>
          </a:p>
          <a:p>
            <a:r>
              <a:rPr lang="en-IN" dirty="0">
                <a:solidFill>
                  <a:srgbClr val="C00000"/>
                </a:solidFill>
                <a:latin typeface="Arial" panose="020B0604020202020204" pitchFamily="34" charset="0"/>
                <a:cs typeface="Arial" panose="020B0604020202020204" pitchFamily="34" charset="0"/>
              </a:rPr>
              <a:t>   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po_number</a:t>
            </a:r>
            <a:r>
              <a:rPr lang="en-IN"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supplier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supplier_name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contact_name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pk_supplier_id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supplier_id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NULL</a:t>
            </a:r>
            <a:r>
              <a:rPr lang="en-US" dirty="0">
                <a:latin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UNIQUE</a:t>
            </a:r>
            <a:r>
              <a:rPr lang="en-US" dirty="0">
                <a:latin typeface="Arial" panose="020B0604020202020204" pitchFamily="34" charset="0"/>
              </a:rPr>
              <a:t>,</a:t>
            </a:r>
          </a:p>
          <a:p>
            <a:r>
              <a:rPr lang="en-US" dirty="0">
                <a:latin typeface="Arial" panose="020B0604020202020204" pitchFamily="34" charset="0"/>
              </a:rPr>
              <a:t>   lastName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p>
          <a:p>
            <a:r>
              <a:rPr lang="en-US" dirty="0">
                <a:latin typeface="Arial" panose="020B0604020202020204" pitchFamily="34" charset="0"/>
              </a:rPr>
              <a:t>   age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rPr>
              <a:t>,</a:t>
            </a:r>
          </a:p>
          <a:p>
            <a:r>
              <a:rPr lang="en-US" dirty="0">
                <a:latin typeface="Arial" panose="020B0604020202020204" pitchFamily="34" charset="0"/>
              </a:rPr>
              <a:t>   email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order_product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productID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qty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rate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pk_orderID_productID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productID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payments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paymentID </a:t>
            </a:r>
            <a:r>
              <a:rPr lang="en-IN" dirty="0">
                <a:solidFill>
                  <a:srgbClr val="834689"/>
                </a:solidFill>
                <a:latin typeface="Arial" panose="020B0604020202020204" pitchFamily="34" charset="0"/>
                <a:cs typeface="Arial" panose="020B0604020202020204" pitchFamily="34" charset="0"/>
              </a:rPr>
              <a:t>INT,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bankDetails </a:t>
            </a:r>
            <a:r>
              <a:rPr lang="en-IN" dirty="0">
                <a:solidFill>
                  <a:srgbClr val="834689"/>
                </a:solidFill>
                <a:latin typeface="Arial" panose="020B0604020202020204" pitchFamily="34" charset="0"/>
                <a:cs typeface="Arial" panose="020B0604020202020204" pitchFamily="34" charset="0"/>
              </a:rPr>
              <a:t>VARCHAR(255)</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paymentID , orderID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pk_vendor_id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vendor_id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vendors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vendors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vendor_name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brands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brandName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ea typeface="Times New Roman" panose="02020603050405020304" pitchFamily="18" charset="0"/>
              </a:rPr>
              <a:t> uni_brandName </a:t>
            </a:r>
            <a:r>
              <a:rPr lang="en-IN" dirty="0">
                <a:solidFill>
                  <a:srgbClr val="C00000"/>
                </a:solidFill>
                <a:latin typeface="Arial" panose="020B0604020202020204" pitchFamily="34" charset="0"/>
                <a:cs typeface="Arial" panose="020B0604020202020204" pitchFamily="34" charset="0"/>
              </a:rPr>
              <a:t>UNIQUE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brandName</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C00000"/>
              </a:solidFill>
              <a:latin typeface="Arial" panose="020B0604020202020204" pitchFamily="34" charset="0"/>
              <a:cs typeface="Arial" panose="020B0604020202020204" pitchFamily="34" charset="0"/>
            </a:endParaRPr>
          </a:p>
          <a:p>
            <a:r>
              <a:rPr lang="en-IN" dirty="0">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308324"/>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clients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client_id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company_name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contacts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first_name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last_name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phone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407368" y="604010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SHOW</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shop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uni_</a:t>
            </a:r>
            <a:r>
              <a:rPr lang="en-IN" dirty="0" err="1">
                <a:latin typeface="Arial" panose="020B0604020202020204" pitchFamily="34" charset="0"/>
                <a:ea typeface="Times New Roman" panose="02020603050405020304" pitchFamily="18" charset="0"/>
              </a:rPr>
              <a:t>shop_name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shop_name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TABLE</a:t>
            </a:r>
            <a:r>
              <a:rPr lang="en-IN" dirty="0">
                <a:latin typeface="Arial" panose="020B0604020202020204" pitchFamily="34" charset="0"/>
                <a:ea typeface="Times New Roman" panose="02020603050405020304" pitchFamily="18" charset="0"/>
              </a:rPr>
              <a:t> shop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ea typeface="Times New Roman" panose="02020603050405020304" pitchFamily="18"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ea typeface="Times New Roman" panose="02020603050405020304" pitchFamily="18" charset="0"/>
              </a:rPr>
              <a:t>, </a:t>
            </a:r>
          </a:p>
          <a:p>
            <a:r>
              <a:rPr lang="en-IN" dirty="0">
                <a:latin typeface="Arial" panose="020B0604020202020204" pitchFamily="34" charset="0"/>
                <a:ea typeface="Times New Roman" panose="02020603050405020304" pitchFamily="18" charset="0"/>
              </a:rPr>
              <a:t>   shop_name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30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a:t>
            </a:r>
            <a:endParaRPr lang="en-IN" dirty="0"/>
          </a:p>
        </p:txBody>
      </p:sp>
    </p:spTree>
    <p:extLst>
      <p:ext uri="{BB962C8B-B14F-4D97-AF65-F5344CB8AC3E}">
        <p14:creationId xmlns:p14="http://schemas.microsoft.com/office/powerpoint/2010/main" val="14123911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372705" y="3494618"/>
            <a:ext cx="11449272" cy="1446550"/>
          </a:xfrm>
          <a:prstGeom prst="rect">
            <a:avLst/>
          </a:prstGeom>
        </p:spPr>
        <p:txBody>
          <a:bodyPr wrap="square">
            <a:spAutoFit/>
          </a:bodyPr>
          <a:lstStyle/>
          <a:p>
            <a:r>
              <a:rPr lang="en-US" sz="2200" dirty="0">
                <a:latin typeface="Segoe UI Light" panose="020B0502040204020203" pitchFamily="34" charset="0"/>
                <a:cs typeface="Segoe UI Light" panose="020B0502040204020203" pitchFamily="34" charset="0"/>
              </a:rPr>
              <a:t>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used to link two tables together. A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a field (or collection of fields) in one table that refers to the PRIMARY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in another table. The table containing the </a:t>
            </a:r>
            <a:r>
              <a:rPr lang="en-US" sz="2200" b="1" dirty="0">
                <a:latin typeface="Segoe UI Light" panose="020B0502040204020203" pitchFamily="34" charset="0"/>
                <a:cs typeface="Segoe UI Light" panose="020B0502040204020203" pitchFamily="34" charset="0"/>
              </a:rPr>
              <a:t>foreign key</a:t>
            </a:r>
            <a:r>
              <a:rPr lang="en-US" sz="2200" dirty="0">
                <a:latin typeface="Segoe UI Light" panose="020B0502040204020203" pitchFamily="34" charset="0"/>
                <a:cs typeface="Segoe UI Light" panose="020B0502040204020203" pitchFamily="34" charset="0"/>
              </a:rPr>
              <a:t> is called the child table, and the table containing the candidate </a:t>
            </a:r>
            <a:r>
              <a:rPr lang="en-US" sz="2200" b="1" dirty="0">
                <a:latin typeface="Segoe UI Light" panose="020B0502040204020203" pitchFamily="34" charset="0"/>
                <a:cs typeface="Segoe UI Light" panose="020B0502040204020203" pitchFamily="34" charset="0"/>
              </a:rPr>
              <a:t>key</a:t>
            </a:r>
            <a:r>
              <a:rPr lang="en-US" sz="2200" dirty="0">
                <a:latin typeface="Segoe UI Light" panose="020B0502040204020203" pitchFamily="34"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877437"/>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solidFill>
                  <a:schemeClr val="tx1">
                    <a:lumMod val="75000"/>
                    <a:lumOff val="25000"/>
                  </a:schemeClr>
                </a:solidFill>
                <a:latin typeface="Segoe UI Light" panose="020B0502040204020203" pitchFamily="34" charset="0"/>
                <a:cs typeface="Segoe UI Light" panose="020B0502040204020203"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PARENT and CHILD tables must use the same storage engine, </a:t>
            </a:r>
          </a:p>
          <a:p>
            <a:pPr marL="342900" indent="-342900">
              <a:buFont typeface="Arial" panose="020B0604020202020204" pitchFamily="34" charset="0"/>
              <a:buChar char="•"/>
            </a:pPr>
            <a:r>
              <a:rPr lang="en-US" sz="2200" dirty="0">
                <a:solidFill>
                  <a:schemeClr val="tx1">
                    <a:lumMod val="85000"/>
                    <a:lumOff val="15000"/>
                  </a:schemeClr>
                </a:solidFill>
                <a:latin typeface="Segoe UI Light" panose="020B0502040204020203" pitchFamily="34" charset="0"/>
                <a:cs typeface="Segoe UI Light" panose="020B0502040204020203" pitchFamily="34" charset="0"/>
              </a:rPr>
              <a:t>and they cannot be defined as temporary tables.</a:t>
            </a:r>
            <a:endParaRPr lang="en-IN" sz="22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292513" y="3298304"/>
            <a:ext cx="11636135"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4247317"/>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3140968"/>
            <a:ext cx="1163613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Gill Sans MT (Body)"/>
              </a:rPr>
              <a:t>something that deviates from what is standard, normal, or expected.</a:t>
            </a:r>
            <a:endParaRPr lang="en-IN" sz="2000" dirty="0">
              <a:latin typeface="Gill Sans MT (Body)"/>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28346</TotalTime>
  <Words>42799</Words>
  <Application>Microsoft Office PowerPoint</Application>
  <PresentationFormat>Widescreen</PresentationFormat>
  <Paragraphs>5103</Paragraphs>
  <Slides>535</Slides>
  <Notes>16</Notes>
  <HiddenSlides>143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535</vt:i4>
      </vt:variant>
    </vt:vector>
  </HeadingPairs>
  <TitlesOfParts>
    <vt:vector size="56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5874</cp:revision>
  <dcterms:created xsi:type="dcterms:W3CDTF">2015-10-09T06:09:34Z</dcterms:created>
  <dcterms:modified xsi:type="dcterms:W3CDTF">2020-07-05T04:06:00Z</dcterms:modified>
</cp:coreProperties>
</file>